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433" r:id="rId4"/>
    <p:sldId id="265" r:id="rId5"/>
    <p:sldId id="258" r:id="rId6"/>
    <p:sldId id="262" r:id="rId7"/>
    <p:sldId id="261" r:id="rId8"/>
    <p:sldId id="259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7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E9D51-6958-4C60-A28D-ABADEE41163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1B08-5039-4154-88FD-0920E8603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1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A1B08-5039-4154-88FD-0920E8603B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1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A1B08-5039-4154-88FD-0920E8603B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7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8D6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4814" y="882268"/>
            <a:ext cx="4098290" cy="66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5834" y="1085741"/>
            <a:ext cx="5264150" cy="1758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8D6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6038" y="1533525"/>
            <a:ext cx="8519730" cy="4518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53200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12192000" h="304800">
                <a:moveTo>
                  <a:pt x="12192000" y="304799"/>
                </a:moveTo>
                <a:lnTo>
                  <a:pt x="12192000" y="0"/>
                </a:lnTo>
                <a:lnTo>
                  <a:pt x="0" y="0"/>
                </a:lnTo>
                <a:lnTo>
                  <a:pt x="0" y="304799"/>
                </a:lnTo>
                <a:lnTo>
                  <a:pt x="12192000" y="304799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952885"/>
              </a:highlight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7612"/>
            <a:ext cx="12192000" cy="3077138"/>
            <a:chOff x="0" y="137612"/>
            <a:chExt cx="12192000" cy="3077138"/>
          </a:xfrm>
        </p:grpSpPr>
        <p:sp>
          <p:nvSpPr>
            <p:cNvPr id="5" name="object 5"/>
            <p:cNvSpPr/>
            <p:nvPr/>
          </p:nvSpPr>
          <p:spPr>
            <a:xfrm>
              <a:off x="0" y="1347850"/>
              <a:ext cx="12192000" cy="1866900"/>
            </a:xfrm>
            <a:custGeom>
              <a:avLst/>
              <a:gdLst/>
              <a:ahLst/>
              <a:cxnLst/>
              <a:rect l="l" t="t" r="r" b="b"/>
              <a:pathLst>
                <a:path w="12192000" h="1866900">
                  <a:moveTo>
                    <a:pt x="0" y="0"/>
                  </a:moveTo>
                  <a:lnTo>
                    <a:pt x="0" y="1866900"/>
                  </a:lnTo>
                  <a:lnTo>
                    <a:pt x="12191999" y="1866900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347850"/>
              <a:ext cx="12192000" cy="1866900"/>
            </a:xfrm>
            <a:custGeom>
              <a:avLst/>
              <a:gdLst/>
              <a:ahLst/>
              <a:cxnLst/>
              <a:rect l="l" t="t" r="r" b="b"/>
              <a:pathLst>
                <a:path w="12192000" h="1866900">
                  <a:moveTo>
                    <a:pt x="0" y="1866900"/>
                  </a:moveTo>
                  <a:lnTo>
                    <a:pt x="12191999" y="1866900"/>
                  </a:lnTo>
                </a:path>
                <a:path w="12192000" h="1866900">
                  <a:moveTo>
                    <a:pt x="12191999" y="0"/>
                  </a:moveTo>
                  <a:lnTo>
                    <a:pt x="0" y="0"/>
                  </a:lnTo>
                </a:path>
              </a:pathLst>
            </a:custGeom>
            <a:ln w="953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37612"/>
              <a:ext cx="1190625" cy="1171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74400" y="169481"/>
              <a:ext cx="971550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168187"/>
            <a:ext cx="10058400" cy="8983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39494" marR="652780" indent="352425" algn="ctr">
              <a:lnSpc>
                <a:spcPct val="100000"/>
              </a:lnSpc>
              <a:spcBef>
                <a:spcPts val="125"/>
              </a:spcBef>
            </a:pPr>
            <a:r>
              <a:rPr lang="en-US" sz="1800" b="0" spc="-5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OF UKRAINE</a:t>
            </a:r>
            <a:r>
              <a:rPr sz="1800" b="0" spc="-2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1800" b="0" spc="-2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spc="-2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 PHARMACY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365"/>
              </a:spcBef>
            </a:pPr>
            <a:r>
              <a:rPr lang="en-US" sz="1800" b="0" spc="-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MANADEMENT, MARKETING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QUALITY ASSURANCE IN PHARMACY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7767" y="5592034"/>
            <a:ext cx="7996555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>
                <a:solidFill>
                  <a:srgbClr val="952885"/>
                </a:solidFill>
                <a:latin typeface="Arial"/>
                <a:cs typeface="Arial"/>
              </a:rPr>
              <a:t>SELECTIVE EDUCATIONAL COMPONENT</a:t>
            </a:r>
            <a:endParaRPr sz="2000" dirty="0">
              <a:solidFill>
                <a:srgbClr val="952885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2000" b="1" spc="5" dirty="0">
                <a:solidFill>
                  <a:srgbClr val="952885"/>
                </a:solidFill>
                <a:latin typeface="Arial"/>
                <a:cs typeface="Arial"/>
              </a:rPr>
              <a:t>      for specialty </a:t>
            </a:r>
            <a:endParaRPr sz="2000" dirty="0">
              <a:solidFill>
                <a:srgbClr val="952885"/>
              </a:solidFill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lang="en-US" sz="2000" b="1" spc="15" dirty="0">
                <a:solidFill>
                  <a:srgbClr val="952885"/>
                </a:solidFill>
                <a:latin typeface="Arial"/>
                <a:cs typeface="Arial"/>
              </a:rPr>
              <a:t>      </a:t>
            </a:r>
            <a:r>
              <a:rPr sz="2000" b="1" spc="15" dirty="0">
                <a:solidFill>
                  <a:srgbClr val="952885"/>
                </a:solidFill>
                <a:latin typeface="Arial"/>
                <a:cs typeface="Arial"/>
              </a:rPr>
              <a:t>«</a:t>
            </a:r>
            <a:r>
              <a:rPr lang="en-US" sz="2000" b="1" spc="15" dirty="0">
                <a:solidFill>
                  <a:srgbClr val="952885"/>
                </a:solidFill>
                <a:latin typeface="Arial"/>
                <a:cs typeface="Arial"/>
              </a:rPr>
              <a:t>Pharmacy</a:t>
            </a:r>
            <a:r>
              <a:rPr sz="2000" b="1" spc="15" dirty="0">
                <a:solidFill>
                  <a:srgbClr val="952885"/>
                </a:solidFill>
                <a:latin typeface="Arial"/>
                <a:cs typeface="Arial"/>
              </a:rPr>
              <a:t>, </a:t>
            </a:r>
            <a:r>
              <a:rPr lang="en-US" sz="2000" b="1" spc="15" dirty="0">
                <a:solidFill>
                  <a:srgbClr val="952885"/>
                </a:solidFill>
                <a:latin typeface="Arial"/>
                <a:cs typeface="Arial"/>
              </a:rPr>
              <a:t>industrial pharmacy</a:t>
            </a:r>
            <a:r>
              <a:rPr sz="1800" b="1" dirty="0">
                <a:solidFill>
                  <a:srgbClr val="952885"/>
                </a:solidFill>
                <a:latin typeface="Arial"/>
                <a:cs typeface="Arial"/>
              </a:rPr>
              <a:t>»</a:t>
            </a:r>
            <a:endParaRPr sz="1800" dirty="0">
              <a:solidFill>
                <a:srgbClr val="952885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1545526"/>
            <a:ext cx="12192000" cy="70083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03855" marR="1559560" indent="-1334770" algn="ctr">
              <a:lnSpc>
                <a:spcPts val="4580"/>
              </a:lnSpc>
              <a:spcBef>
                <a:spcPts val="865"/>
              </a:spcBef>
            </a:pPr>
            <a:r>
              <a:rPr lang="en-US" sz="4400" b="1" spc="-15" dirty="0">
                <a:solidFill>
                  <a:srgbClr val="952885"/>
                </a:solidFill>
                <a:latin typeface="Arial"/>
                <a:cs typeface="Arial"/>
              </a:rPr>
              <a:t>DIGITAL</a:t>
            </a:r>
            <a:r>
              <a:rPr lang="uk-UA" sz="4400" b="1" spc="-15" dirty="0">
                <a:solidFill>
                  <a:srgbClr val="952885"/>
                </a:solidFill>
                <a:latin typeface="Arial"/>
                <a:cs typeface="Arial"/>
              </a:rPr>
              <a:t> </a:t>
            </a:r>
            <a:r>
              <a:rPr lang="en-US" sz="4400" b="1" spc="-15" dirty="0">
                <a:solidFill>
                  <a:srgbClr val="952885"/>
                </a:solidFill>
                <a:latin typeface="Arial"/>
                <a:cs typeface="Arial"/>
              </a:rPr>
              <a:t>MARKETING</a:t>
            </a:r>
            <a:r>
              <a:rPr lang="uk-UA" sz="4400" b="1" spc="-15" dirty="0">
                <a:solidFill>
                  <a:srgbClr val="952885"/>
                </a:solidFill>
                <a:latin typeface="Arial"/>
                <a:cs typeface="Arial"/>
              </a:rPr>
              <a:t> </a:t>
            </a:r>
            <a:r>
              <a:rPr lang="en-US" sz="4400" b="1" spc="-15" dirty="0">
                <a:solidFill>
                  <a:srgbClr val="952885"/>
                </a:solidFill>
                <a:latin typeface="Arial"/>
                <a:cs typeface="Arial"/>
              </a:rPr>
              <a:t>TOOLS</a:t>
            </a:r>
            <a:endParaRPr sz="4400" dirty="0">
              <a:solidFill>
                <a:srgbClr val="95288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мандная работа с футуристическим интерфейсом - digital marketing стоковые фото и изображения">
            <a:extLst>
              <a:ext uri="{FF2B5EF4-FFF2-40B4-BE49-F238E27FC236}">
                <a16:creationId xmlns:a16="http://schemas.microsoft.com/office/drawing/2014/main" id="{A6FE0BBA-3E41-4455-BDB7-1BD66508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20" y="519050"/>
            <a:ext cx="4073723" cy="27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ECFCE18D-AF51-4E70-B840-F63A47E073D9}"/>
              </a:ext>
            </a:extLst>
          </p:cNvPr>
          <p:cNvSpPr txBox="1"/>
          <p:nvPr/>
        </p:nvSpPr>
        <p:spPr>
          <a:xfrm>
            <a:off x="1167820" y="714562"/>
            <a:ext cx="6096000" cy="1897314"/>
          </a:xfrm>
          <a:prstGeom prst="rect">
            <a:avLst/>
          </a:prstGeom>
          <a:ln w="57150">
            <a:solidFill>
              <a:srgbClr val="952885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marketing is a type of marketing activity that involves the use of various forms of digital channels to interact with consumers and other counterparties in the market</a:t>
            </a:r>
            <a:endParaRPr lang="ru-RU" sz="2400" b="1" dirty="0">
              <a:latin typeface="Abadi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B5990-2CE7-4ECB-8096-999FF4C5B5CF}"/>
              </a:ext>
            </a:extLst>
          </p:cNvPr>
          <p:cNvSpPr txBox="1"/>
          <p:nvPr/>
        </p:nvSpPr>
        <p:spPr>
          <a:xfrm>
            <a:off x="2709981" y="3835114"/>
            <a:ext cx="7070682" cy="2308324"/>
          </a:xfrm>
          <a:prstGeom prst="rect">
            <a:avLst/>
          </a:prstGeom>
          <a:noFill/>
          <a:ln w="47625">
            <a:solidFill>
              <a:srgbClr val="952885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main channels of Digital Marketing include</a:t>
            </a:r>
            <a:r>
              <a:rPr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the Internet and devices that provide access to it (personal computers, laptops, tablets, smartphones)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mobile communications and mobile devices, 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cell phone applications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local networks (Extranet, Intranet)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digital television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interactive screens, POS-terminals</a:t>
            </a:r>
            <a:endParaRPr lang="ru-RU" dirty="0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ABAE7868-F121-46CF-A4D6-1AE3710D808E}"/>
              </a:ext>
            </a:extLst>
          </p:cNvPr>
          <p:cNvSpPr/>
          <p:nvPr/>
        </p:nvSpPr>
        <p:spPr>
          <a:xfrm>
            <a:off x="280290" y="0"/>
            <a:ext cx="416119" cy="6857999"/>
          </a:xfrm>
          <a:custGeom>
            <a:avLst/>
            <a:gdLst/>
            <a:ahLst/>
            <a:cxnLst/>
            <a:rect l="l" t="t" r="r" b="b"/>
            <a:pathLst>
              <a:path w="171450" h="1876425">
                <a:moveTo>
                  <a:pt x="0" y="1876425"/>
                </a:moveTo>
                <a:lnTo>
                  <a:pt x="171450" y="1876425"/>
                </a:lnTo>
                <a:lnTo>
                  <a:pt x="17145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>
            <a:extLst>
              <a:ext uri="{FF2B5EF4-FFF2-40B4-BE49-F238E27FC236}">
                <a16:creationId xmlns:a16="http://schemas.microsoft.com/office/drawing/2014/main" id="{8C847837-9CF8-40DB-AC2D-D86FBCEA99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A555A1-FF71-4E66-BFBF-05F631F49516}" type="slidenum">
              <a:rPr lang="en-US" altLang="ru-RU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ru-RU" sz="1400"/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D2C62F78-B3F0-4BE6-A606-D3EF5FC4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360" y="503123"/>
            <a:ext cx="8036560" cy="1200329"/>
          </a:xfrm>
          <a:prstGeom prst="rect">
            <a:avLst/>
          </a:prstGeom>
          <a:noFill/>
          <a:ln w="44450">
            <a:solidFill>
              <a:srgbClr val="952885"/>
            </a:solidFill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Globally, about 41% of consumers discover new products at least once a week through opinion leaders (bloggers)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031E9A34-BA3D-4718-9AAC-73AFB34E7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498" y="1984973"/>
            <a:ext cx="8077200" cy="1200329"/>
          </a:xfrm>
          <a:prstGeom prst="rect">
            <a:avLst/>
          </a:prstGeom>
          <a:noFill/>
          <a:ln w="44450">
            <a:solidFill>
              <a:srgbClr val="952885"/>
            </a:solidFill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71% of users decide to buy on the recommendations of social media, a significant proportion of these recommendations belong to bloggers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4609E931-20EA-4A1D-A58D-9D67BC7C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519" y="3429000"/>
            <a:ext cx="8018938" cy="830997"/>
          </a:xfrm>
          <a:prstGeom prst="rect">
            <a:avLst/>
          </a:prstGeom>
          <a:noFill/>
          <a:ln w="44450">
            <a:solidFill>
              <a:srgbClr val="952885"/>
            </a:solidFill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Every dollar invested in social media development brings in up to $ 6.5 in profit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Прямоугольник 9">
            <a:extLst>
              <a:ext uri="{FF2B5EF4-FFF2-40B4-BE49-F238E27FC236}">
                <a16:creationId xmlns:a16="http://schemas.microsoft.com/office/drawing/2014/main" id="{5353EAB9-6725-4287-8A7C-A7D9EF187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754618"/>
            <a:ext cx="3429000" cy="923330"/>
          </a:xfrm>
          <a:prstGeom prst="rect">
            <a:avLst/>
          </a:prstGeom>
          <a:noFill/>
          <a:ln w="31750">
            <a:solidFill>
              <a:srgbClr val="952885"/>
            </a:solidFill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Dynamics of influencer marketing costs at the global level, billion USD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нарисованная вручную знаете ли вы этикетки. интересные факты речи пузыри, знания базы этикетки и социальные медиа faq баннер. знает факт ново - do you know? stock illustrations">
            <a:extLst>
              <a:ext uri="{FF2B5EF4-FFF2-40B4-BE49-F238E27FC236}">
                <a16:creationId xmlns:a16="http://schemas.microsoft.com/office/drawing/2014/main" id="{37D2E832-1D9F-4D92-9DC3-BE6A22C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1342348"/>
            <a:ext cx="3090565" cy="30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C8595C72-B8D2-46AB-8CBC-D11794571510}"/>
              </a:ext>
            </a:extLst>
          </p:cNvPr>
          <p:cNvSpPr/>
          <p:nvPr/>
        </p:nvSpPr>
        <p:spPr>
          <a:xfrm>
            <a:off x="112034" y="5081"/>
            <a:ext cx="296577" cy="6857999"/>
          </a:xfrm>
          <a:custGeom>
            <a:avLst/>
            <a:gdLst/>
            <a:ahLst/>
            <a:cxnLst/>
            <a:rect l="l" t="t" r="r" b="b"/>
            <a:pathLst>
              <a:path w="171450" h="1876425">
                <a:moveTo>
                  <a:pt x="0" y="1876425"/>
                </a:moveTo>
                <a:lnTo>
                  <a:pt x="171450" y="1876425"/>
                </a:lnTo>
                <a:lnTo>
                  <a:pt x="17145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952885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FA7A92-019D-F8E2-6F4A-0ECC78740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13" y="4509835"/>
            <a:ext cx="3429000" cy="22146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6B1942BD-4CAC-4EDC-83D1-FF0C6F368316}"/>
              </a:ext>
            </a:extLst>
          </p:cNvPr>
          <p:cNvGrpSpPr/>
          <p:nvPr/>
        </p:nvGrpSpPr>
        <p:grpSpPr>
          <a:xfrm>
            <a:off x="1371600" y="2133600"/>
            <a:ext cx="7391400" cy="3657600"/>
            <a:chOff x="1090612" y="0"/>
            <a:chExt cx="8805862" cy="6858317"/>
          </a:xfrm>
          <a:noFill/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7D266869-B6B7-4402-A630-2CD82B837546}"/>
                </a:ext>
              </a:extLst>
            </p:cNvPr>
            <p:cNvSpPr/>
            <p:nvPr/>
          </p:nvSpPr>
          <p:spPr>
            <a:xfrm>
              <a:off x="1090612" y="4762"/>
              <a:ext cx="8772525" cy="6853555"/>
            </a:xfrm>
            <a:custGeom>
              <a:avLst/>
              <a:gdLst/>
              <a:ahLst/>
              <a:cxnLst/>
              <a:rect l="l" t="t" r="r" b="b"/>
              <a:pathLst>
                <a:path w="8772525" h="6853555">
                  <a:moveTo>
                    <a:pt x="8772525" y="6853235"/>
                  </a:moveTo>
                  <a:lnTo>
                    <a:pt x="8772525" y="0"/>
                  </a:lnTo>
                  <a:lnTo>
                    <a:pt x="0" y="0"/>
                  </a:lnTo>
                  <a:lnTo>
                    <a:pt x="0" y="6853235"/>
                  </a:lnTo>
                </a:path>
              </a:pathLst>
            </a:custGeom>
            <a:grpFill/>
            <a:ln w="44450">
              <a:solidFill>
                <a:srgbClr val="952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BEC5093-7303-4BB6-B40C-C74C7797483D}"/>
                </a:ext>
              </a:extLst>
            </p:cNvPr>
            <p:cNvSpPr/>
            <p:nvPr/>
          </p:nvSpPr>
          <p:spPr>
            <a:xfrm>
              <a:off x="1095374" y="0"/>
              <a:ext cx="8801100" cy="6858000"/>
            </a:xfrm>
            <a:custGeom>
              <a:avLst/>
              <a:gdLst/>
              <a:ahLst/>
              <a:cxnLst/>
              <a:rect l="l" t="t" r="r" b="b"/>
              <a:pathLst>
                <a:path w="8801100" h="6858000">
                  <a:moveTo>
                    <a:pt x="88011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801100" y="6858000"/>
                  </a:lnTo>
                  <a:lnTo>
                    <a:pt x="8801100" y="0"/>
                  </a:lnTo>
                  <a:close/>
                </a:path>
              </a:pathLst>
            </a:custGeom>
            <a:grpFill/>
            <a:ln w="44450">
              <a:solidFill>
                <a:srgbClr val="952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B7408EF5-0871-481B-8B05-57382EE24B32}"/>
              </a:ext>
            </a:extLst>
          </p:cNvPr>
          <p:cNvSpPr txBox="1"/>
          <p:nvPr/>
        </p:nvSpPr>
        <p:spPr>
          <a:xfrm>
            <a:off x="1524000" y="2736338"/>
            <a:ext cx="6827158" cy="226728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marketing as a modern means of promoting companies, goods and services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tools of marketing communications in the pharmaceutical market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женщина с ноутбуком, изучение или работа концепции. стол с книгами, лампой, кофейной чашкой. иллюстрация вектора в плоском стиле - студенты stock illustrations">
            <a:extLst>
              <a:ext uri="{FF2B5EF4-FFF2-40B4-BE49-F238E27FC236}">
                <a16:creationId xmlns:a16="http://schemas.microsoft.com/office/drawing/2014/main" id="{63670B3B-D884-4960-ACD8-3E74A225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49" y="4495800"/>
            <a:ext cx="32418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85973663-C9B3-4EA0-B8F6-503FC5B991AB}"/>
              </a:ext>
            </a:extLst>
          </p:cNvPr>
          <p:cNvSpPr/>
          <p:nvPr/>
        </p:nvSpPr>
        <p:spPr>
          <a:xfrm>
            <a:off x="2057400" y="609600"/>
            <a:ext cx="9189427" cy="914400"/>
          </a:xfrm>
          <a:custGeom>
            <a:avLst/>
            <a:gdLst/>
            <a:ahLst/>
            <a:cxnLst/>
            <a:rect l="l" t="t" r="r" b="b"/>
            <a:pathLst>
              <a:path w="8801100" h="6858000">
                <a:moveTo>
                  <a:pt x="8801100" y="0"/>
                </a:moveTo>
                <a:lnTo>
                  <a:pt x="0" y="0"/>
                </a:lnTo>
                <a:lnTo>
                  <a:pt x="0" y="6858000"/>
                </a:lnTo>
                <a:lnTo>
                  <a:pt x="8801100" y="6858000"/>
                </a:lnTo>
                <a:lnTo>
                  <a:pt x="8801100" y="0"/>
                </a:lnTo>
                <a:close/>
              </a:path>
            </a:pathLst>
          </a:custGeom>
          <a:noFill/>
          <a:ln w="41275">
            <a:solidFill>
              <a:srgbClr val="952885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Educational component “Digital Marketing Tools”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consist of  two topic modules: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26326C2-5A53-4943-80E2-6650E8EF8F84}"/>
              </a:ext>
            </a:extLst>
          </p:cNvPr>
          <p:cNvSpPr/>
          <p:nvPr/>
        </p:nvSpPr>
        <p:spPr>
          <a:xfrm>
            <a:off x="280290" y="0"/>
            <a:ext cx="416119" cy="6857999"/>
          </a:xfrm>
          <a:custGeom>
            <a:avLst/>
            <a:gdLst/>
            <a:ahLst/>
            <a:cxnLst/>
            <a:rect l="l" t="t" r="r" b="b"/>
            <a:pathLst>
              <a:path w="171450" h="1876425">
                <a:moveTo>
                  <a:pt x="0" y="1876425"/>
                </a:moveTo>
                <a:lnTo>
                  <a:pt x="171450" y="1876425"/>
                </a:lnTo>
                <a:lnTo>
                  <a:pt x="17145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0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3124" y="-14288"/>
            <a:ext cx="3048000" cy="6858000"/>
            <a:chOff x="0" y="0"/>
            <a:chExt cx="3048000" cy="6858000"/>
          </a:xfrm>
          <a:solidFill>
            <a:srgbClr val="952885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2476500" cy="6858000"/>
            </a:xfrm>
            <a:custGeom>
              <a:avLst/>
              <a:gdLst/>
              <a:ahLst/>
              <a:cxnLst/>
              <a:rect l="l" t="t" r="r" b="b"/>
              <a:pathLst>
                <a:path w="2476500" h="6858000">
                  <a:moveTo>
                    <a:pt x="24765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76500" y="6858000"/>
                  </a:lnTo>
                  <a:lnTo>
                    <a:pt x="24765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highlight>
                  <a:srgbClr val="952885"/>
                </a:highlight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952625" y="1504950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701" y="0"/>
                  </a:moveTo>
                  <a:lnTo>
                    <a:pt x="480581" y="2160"/>
                  </a:lnTo>
                  <a:lnTo>
                    <a:pt x="433671" y="8518"/>
                  </a:lnTo>
                  <a:lnTo>
                    <a:pt x="388158" y="18886"/>
                  </a:lnTo>
                  <a:lnTo>
                    <a:pt x="344228" y="33077"/>
                  </a:lnTo>
                  <a:lnTo>
                    <a:pt x="302068" y="50905"/>
                  </a:lnTo>
                  <a:lnTo>
                    <a:pt x="261864" y="72183"/>
                  </a:lnTo>
                  <a:lnTo>
                    <a:pt x="223804" y="96723"/>
                  </a:lnTo>
                  <a:lnTo>
                    <a:pt x="188074" y="124339"/>
                  </a:lnTo>
                  <a:lnTo>
                    <a:pt x="154860" y="154844"/>
                  </a:lnTo>
                  <a:lnTo>
                    <a:pt x="124350" y="188052"/>
                  </a:lnTo>
                  <a:lnTo>
                    <a:pt x="96730" y="223775"/>
                  </a:lnTo>
                  <a:lnTo>
                    <a:pt x="72187" y="261826"/>
                  </a:lnTo>
                  <a:lnTo>
                    <a:pt x="50908" y="302020"/>
                  </a:lnTo>
                  <a:lnTo>
                    <a:pt x="33079" y="344168"/>
                  </a:lnTo>
                  <a:lnTo>
                    <a:pt x="18887" y="388084"/>
                  </a:lnTo>
                  <a:lnTo>
                    <a:pt x="8518" y="433582"/>
                  </a:lnTo>
                  <a:lnTo>
                    <a:pt x="2160" y="480474"/>
                  </a:lnTo>
                  <a:lnTo>
                    <a:pt x="0" y="528574"/>
                  </a:lnTo>
                  <a:lnTo>
                    <a:pt x="2160" y="576693"/>
                  </a:lnTo>
                  <a:lnTo>
                    <a:pt x="8518" y="623603"/>
                  </a:lnTo>
                  <a:lnTo>
                    <a:pt x="18887" y="669116"/>
                  </a:lnTo>
                  <a:lnTo>
                    <a:pt x="33079" y="713046"/>
                  </a:lnTo>
                  <a:lnTo>
                    <a:pt x="50908" y="755206"/>
                  </a:lnTo>
                  <a:lnTo>
                    <a:pt x="72187" y="795410"/>
                  </a:lnTo>
                  <a:lnTo>
                    <a:pt x="96730" y="833470"/>
                  </a:lnTo>
                  <a:lnTo>
                    <a:pt x="124350" y="869200"/>
                  </a:lnTo>
                  <a:lnTo>
                    <a:pt x="154860" y="902414"/>
                  </a:lnTo>
                  <a:lnTo>
                    <a:pt x="188074" y="932924"/>
                  </a:lnTo>
                  <a:lnTo>
                    <a:pt x="223804" y="960544"/>
                  </a:lnTo>
                  <a:lnTo>
                    <a:pt x="261864" y="985087"/>
                  </a:lnTo>
                  <a:lnTo>
                    <a:pt x="302068" y="1006366"/>
                  </a:lnTo>
                  <a:lnTo>
                    <a:pt x="344228" y="1024195"/>
                  </a:lnTo>
                  <a:lnTo>
                    <a:pt x="388158" y="1038387"/>
                  </a:lnTo>
                  <a:lnTo>
                    <a:pt x="433671" y="1048756"/>
                  </a:lnTo>
                  <a:lnTo>
                    <a:pt x="480581" y="1055114"/>
                  </a:lnTo>
                  <a:lnTo>
                    <a:pt x="528701" y="1057275"/>
                  </a:lnTo>
                  <a:lnTo>
                    <a:pt x="576800" y="1055114"/>
                  </a:lnTo>
                  <a:lnTo>
                    <a:pt x="623692" y="1048756"/>
                  </a:lnTo>
                  <a:lnTo>
                    <a:pt x="669190" y="1038387"/>
                  </a:lnTo>
                  <a:lnTo>
                    <a:pt x="713106" y="1024195"/>
                  </a:lnTo>
                  <a:lnTo>
                    <a:pt x="755254" y="1006366"/>
                  </a:lnTo>
                  <a:lnTo>
                    <a:pt x="795448" y="985087"/>
                  </a:lnTo>
                  <a:lnTo>
                    <a:pt x="833499" y="960544"/>
                  </a:lnTo>
                  <a:lnTo>
                    <a:pt x="869222" y="932924"/>
                  </a:lnTo>
                  <a:lnTo>
                    <a:pt x="902430" y="902414"/>
                  </a:lnTo>
                  <a:lnTo>
                    <a:pt x="932935" y="869200"/>
                  </a:lnTo>
                  <a:lnTo>
                    <a:pt x="960551" y="833470"/>
                  </a:lnTo>
                  <a:lnTo>
                    <a:pt x="985091" y="795410"/>
                  </a:lnTo>
                  <a:lnTo>
                    <a:pt x="1006369" y="755206"/>
                  </a:lnTo>
                  <a:lnTo>
                    <a:pt x="1024197" y="713046"/>
                  </a:lnTo>
                  <a:lnTo>
                    <a:pt x="1038388" y="669116"/>
                  </a:lnTo>
                  <a:lnTo>
                    <a:pt x="1048756" y="623603"/>
                  </a:lnTo>
                  <a:lnTo>
                    <a:pt x="1055114" y="576693"/>
                  </a:lnTo>
                  <a:lnTo>
                    <a:pt x="1057275" y="528574"/>
                  </a:lnTo>
                  <a:lnTo>
                    <a:pt x="1055114" y="480474"/>
                  </a:lnTo>
                  <a:lnTo>
                    <a:pt x="1048756" y="433582"/>
                  </a:lnTo>
                  <a:lnTo>
                    <a:pt x="1038388" y="388084"/>
                  </a:lnTo>
                  <a:lnTo>
                    <a:pt x="1024197" y="344168"/>
                  </a:lnTo>
                  <a:lnTo>
                    <a:pt x="1006369" y="302020"/>
                  </a:lnTo>
                  <a:lnTo>
                    <a:pt x="985091" y="261826"/>
                  </a:lnTo>
                  <a:lnTo>
                    <a:pt x="960551" y="223775"/>
                  </a:lnTo>
                  <a:lnTo>
                    <a:pt x="932935" y="188052"/>
                  </a:lnTo>
                  <a:lnTo>
                    <a:pt x="902430" y="154844"/>
                  </a:lnTo>
                  <a:lnTo>
                    <a:pt x="869222" y="124339"/>
                  </a:lnTo>
                  <a:lnTo>
                    <a:pt x="833499" y="96723"/>
                  </a:lnTo>
                  <a:lnTo>
                    <a:pt x="795448" y="72183"/>
                  </a:lnTo>
                  <a:lnTo>
                    <a:pt x="755254" y="50905"/>
                  </a:lnTo>
                  <a:lnTo>
                    <a:pt x="713106" y="33077"/>
                  </a:lnTo>
                  <a:lnTo>
                    <a:pt x="669190" y="18886"/>
                  </a:lnTo>
                  <a:lnTo>
                    <a:pt x="623692" y="8518"/>
                  </a:lnTo>
                  <a:lnTo>
                    <a:pt x="576800" y="2160"/>
                  </a:lnTo>
                  <a:lnTo>
                    <a:pt x="5287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highlight>
                  <a:srgbClr val="952885"/>
                </a:highlight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52625" y="1504950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74"/>
                  </a:moveTo>
                  <a:lnTo>
                    <a:pt x="2160" y="480474"/>
                  </a:lnTo>
                  <a:lnTo>
                    <a:pt x="8518" y="433582"/>
                  </a:lnTo>
                  <a:lnTo>
                    <a:pt x="18887" y="388084"/>
                  </a:lnTo>
                  <a:lnTo>
                    <a:pt x="33079" y="344168"/>
                  </a:lnTo>
                  <a:lnTo>
                    <a:pt x="50908" y="302020"/>
                  </a:lnTo>
                  <a:lnTo>
                    <a:pt x="72187" y="261826"/>
                  </a:lnTo>
                  <a:lnTo>
                    <a:pt x="96730" y="223775"/>
                  </a:lnTo>
                  <a:lnTo>
                    <a:pt x="124350" y="188052"/>
                  </a:lnTo>
                  <a:lnTo>
                    <a:pt x="154860" y="154844"/>
                  </a:lnTo>
                  <a:lnTo>
                    <a:pt x="188074" y="124339"/>
                  </a:lnTo>
                  <a:lnTo>
                    <a:pt x="223804" y="96723"/>
                  </a:lnTo>
                  <a:lnTo>
                    <a:pt x="261864" y="72183"/>
                  </a:lnTo>
                  <a:lnTo>
                    <a:pt x="302068" y="50905"/>
                  </a:lnTo>
                  <a:lnTo>
                    <a:pt x="344228" y="33077"/>
                  </a:lnTo>
                  <a:lnTo>
                    <a:pt x="388158" y="18886"/>
                  </a:lnTo>
                  <a:lnTo>
                    <a:pt x="433671" y="8518"/>
                  </a:lnTo>
                  <a:lnTo>
                    <a:pt x="480581" y="2160"/>
                  </a:lnTo>
                  <a:lnTo>
                    <a:pt x="528701" y="0"/>
                  </a:lnTo>
                  <a:lnTo>
                    <a:pt x="576800" y="2160"/>
                  </a:lnTo>
                  <a:lnTo>
                    <a:pt x="623692" y="8518"/>
                  </a:lnTo>
                  <a:lnTo>
                    <a:pt x="669190" y="18886"/>
                  </a:lnTo>
                  <a:lnTo>
                    <a:pt x="713106" y="33077"/>
                  </a:lnTo>
                  <a:lnTo>
                    <a:pt x="755254" y="50905"/>
                  </a:lnTo>
                  <a:lnTo>
                    <a:pt x="795448" y="72183"/>
                  </a:lnTo>
                  <a:lnTo>
                    <a:pt x="833499" y="96723"/>
                  </a:lnTo>
                  <a:lnTo>
                    <a:pt x="869222" y="124339"/>
                  </a:lnTo>
                  <a:lnTo>
                    <a:pt x="902430" y="154844"/>
                  </a:lnTo>
                  <a:lnTo>
                    <a:pt x="932935" y="188052"/>
                  </a:lnTo>
                  <a:lnTo>
                    <a:pt x="960551" y="223775"/>
                  </a:lnTo>
                  <a:lnTo>
                    <a:pt x="985091" y="261826"/>
                  </a:lnTo>
                  <a:lnTo>
                    <a:pt x="1006369" y="302020"/>
                  </a:lnTo>
                  <a:lnTo>
                    <a:pt x="1024197" y="344168"/>
                  </a:lnTo>
                  <a:lnTo>
                    <a:pt x="1038388" y="388084"/>
                  </a:lnTo>
                  <a:lnTo>
                    <a:pt x="1048756" y="433582"/>
                  </a:lnTo>
                  <a:lnTo>
                    <a:pt x="1055114" y="480474"/>
                  </a:lnTo>
                  <a:lnTo>
                    <a:pt x="1057275" y="528574"/>
                  </a:lnTo>
                  <a:lnTo>
                    <a:pt x="1055114" y="576693"/>
                  </a:lnTo>
                  <a:lnTo>
                    <a:pt x="1048756" y="623603"/>
                  </a:lnTo>
                  <a:lnTo>
                    <a:pt x="1038388" y="669116"/>
                  </a:lnTo>
                  <a:lnTo>
                    <a:pt x="1024197" y="713046"/>
                  </a:lnTo>
                  <a:lnTo>
                    <a:pt x="1006369" y="755206"/>
                  </a:lnTo>
                  <a:lnTo>
                    <a:pt x="985091" y="795410"/>
                  </a:lnTo>
                  <a:lnTo>
                    <a:pt x="960551" y="833470"/>
                  </a:lnTo>
                  <a:lnTo>
                    <a:pt x="932935" y="869200"/>
                  </a:lnTo>
                  <a:lnTo>
                    <a:pt x="902430" y="902414"/>
                  </a:lnTo>
                  <a:lnTo>
                    <a:pt x="869222" y="932924"/>
                  </a:lnTo>
                  <a:lnTo>
                    <a:pt x="833499" y="960544"/>
                  </a:lnTo>
                  <a:lnTo>
                    <a:pt x="795448" y="985087"/>
                  </a:lnTo>
                  <a:lnTo>
                    <a:pt x="755254" y="1006366"/>
                  </a:lnTo>
                  <a:lnTo>
                    <a:pt x="713106" y="1024195"/>
                  </a:lnTo>
                  <a:lnTo>
                    <a:pt x="669190" y="1038387"/>
                  </a:lnTo>
                  <a:lnTo>
                    <a:pt x="623692" y="1048756"/>
                  </a:lnTo>
                  <a:lnTo>
                    <a:pt x="576800" y="1055114"/>
                  </a:lnTo>
                  <a:lnTo>
                    <a:pt x="528701" y="1057275"/>
                  </a:lnTo>
                  <a:lnTo>
                    <a:pt x="480581" y="1055114"/>
                  </a:lnTo>
                  <a:lnTo>
                    <a:pt x="433671" y="1048756"/>
                  </a:lnTo>
                  <a:lnTo>
                    <a:pt x="388158" y="1038387"/>
                  </a:lnTo>
                  <a:lnTo>
                    <a:pt x="344228" y="1024195"/>
                  </a:lnTo>
                  <a:lnTo>
                    <a:pt x="302068" y="1006366"/>
                  </a:lnTo>
                  <a:lnTo>
                    <a:pt x="261864" y="985087"/>
                  </a:lnTo>
                  <a:lnTo>
                    <a:pt x="223804" y="960544"/>
                  </a:lnTo>
                  <a:lnTo>
                    <a:pt x="188074" y="932924"/>
                  </a:lnTo>
                  <a:lnTo>
                    <a:pt x="154860" y="902414"/>
                  </a:lnTo>
                  <a:lnTo>
                    <a:pt x="124350" y="869200"/>
                  </a:lnTo>
                  <a:lnTo>
                    <a:pt x="96730" y="833470"/>
                  </a:lnTo>
                  <a:lnTo>
                    <a:pt x="72187" y="795410"/>
                  </a:lnTo>
                  <a:lnTo>
                    <a:pt x="50908" y="755206"/>
                  </a:lnTo>
                  <a:lnTo>
                    <a:pt x="33079" y="713046"/>
                  </a:lnTo>
                  <a:lnTo>
                    <a:pt x="18887" y="669116"/>
                  </a:lnTo>
                  <a:lnTo>
                    <a:pt x="8518" y="623603"/>
                  </a:lnTo>
                  <a:lnTo>
                    <a:pt x="2160" y="576693"/>
                  </a:lnTo>
                  <a:lnTo>
                    <a:pt x="0" y="528574"/>
                  </a:lnTo>
                  <a:close/>
                </a:path>
              </a:pathLst>
            </a:custGeom>
            <a:grpFill/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952885"/>
                </a:highlight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30023" y="1719310"/>
            <a:ext cx="2800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Arial"/>
                <a:cs typeface="Arial"/>
              </a:rPr>
              <a:t>1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28825" y="2790825"/>
            <a:ext cx="895350" cy="885825"/>
            <a:chOff x="2028825" y="2790825"/>
            <a:chExt cx="895350" cy="885825"/>
          </a:xfrm>
          <a:solidFill>
            <a:srgbClr val="952885"/>
          </a:solidFill>
        </p:grpSpPr>
        <p:sp>
          <p:nvSpPr>
            <p:cNvPr id="8" name="object 8"/>
            <p:cNvSpPr/>
            <p:nvPr/>
          </p:nvSpPr>
          <p:spPr>
            <a:xfrm>
              <a:off x="2066925" y="2828925"/>
              <a:ext cx="819150" cy="809625"/>
            </a:xfrm>
            <a:custGeom>
              <a:avLst/>
              <a:gdLst/>
              <a:ahLst/>
              <a:cxnLst/>
              <a:rect l="l" t="t" r="r" b="b"/>
              <a:pathLst>
                <a:path w="819150" h="809625">
                  <a:moveTo>
                    <a:pt x="409575" y="0"/>
                  </a:moveTo>
                  <a:lnTo>
                    <a:pt x="361812" y="2723"/>
                  </a:lnTo>
                  <a:lnTo>
                    <a:pt x="315667" y="10690"/>
                  </a:lnTo>
                  <a:lnTo>
                    <a:pt x="271448" y="23598"/>
                  </a:lnTo>
                  <a:lnTo>
                    <a:pt x="229460" y="41142"/>
                  </a:lnTo>
                  <a:lnTo>
                    <a:pt x="190013" y="63018"/>
                  </a:lnTo>
                  <a:lnTo>
                    <a:pt x="153413" y="88924"/>
                  </a:lnTo>
                  <a:lnTo>
                    <a:pt x="119967" y="118554"/>
                  </a:lnTo>
                  <a:lnTo>
                    <a:pt x="89983" y="151606"/>
                  </a:lnTo>
                  <a:lnTo>
                    <a:pt x="63769" y="187775"/>
                  </a:lnTo>
                  <a:lnTo>
                    <a:pt x="41632" y="226757"/>
                  </a:lnTo>
                  <a:lnTo>
                    <a:pt x="23879" y="268250"/>
                  </a:lnTo>
                  <a:lnTo>
                    <a:pt x="10817" y="311949"/>
                  </a:lnTo>
                  <a:lnTo>
                    <a:pt x="2755" y="357549"/>
                  </a:lnTo>
                  <a:lnTo>
                    <a:pt x="0" y="404749"/>
                  </a:lnTo>
                  <a:lnTo>
                    <a:pt x="2755" y="451973"/>
                  </a:lnTo>
                  <a:lnTo>
                    <a:pt x="10817" y="497595"/>
                  </a:lnTo>
                  <a:lnTo>
                    <a:pt x="23879" y="541312"/>
                  </a:lnTo>
                  <a:lnTo>
                    <a:pt x="41632" y="582820"/>
                  </a:lnTo>
                  <a:lnTo>
                    <a:pt x="63769" y="621816"/>
                  </a:lnTo>
                  <a:lnTo>
                    <a:pt x="89983" y="657995"/>
                  </a:lnTo>
                  <a:lnTo>
                    <a:pt x="119967" y="691054"/>
                  </a:lnTo>
                  <a:lnTo>
                    <a:pt x="153413" y="720690"/>
                  </a:lnTo>
                  <a:lnTo>
                    <a:pt x="190013" y="746600"/>
                  </a:lnTo>
                  <a:lnTo>
                    <a:pt x="229460" y="768479"/>
                  </a:lnTo>
                  <a:lnTo>
                    <a:pt x="271448" y="786025"/>
                  </a:lnTo>
                  <a:lnTo>
                    <a:pt x="315667" y="798934"/>
                  </a:lnTo>
                  <a:lnTo>
                    <a:pt x="361812" y="806901"/>
                  </a:lnTo>
                  <a:lnTo>
                    <a:pt x="409575" y="809625"/>
                  </a:lnTo>
                  <a:lnTo>
                    <a:pt x="457337" y="806901"/>
                  </a:lnTo>
                  <a:lnTo>
                    <a:pt x="503482" y="798934"/>
                  </a:lnTo>
                  <a:lnTo>
                    <a:pt x="547701" y="786025"/>
                  </a:lnTo>
                  <a:lnTo>
                    <a:pt x="589689" y="768479"/>
                  </a:lnTo>
                  <a:lnTo>
                    <a:pt x="629136" y="746600"/>
                  </a:lnTo>
                  <a:lnTo>
                    <a:pt x="665736" y="720690"/>
                  </a:lnTo>
                  <a:lnTo>
                    <a:pt x="699182" y="691054"/>
                  </a:lnTo>
                  <a:lnTo>
                    <a:pt x="729166" y="657995"/>
                  </a:lnTo>
                  <a:lnTo>
                    <a:pt x="755380" y="621816"/>
                  </a:lnTo>
                  <a:lnTo>
                    <a:pt x="777517" y="582820"/>
                  </a:lnTo>
                  <a:lnTo>
                    <a:pt x="795270" y="541312"/>
                  </a:lnTo>
                  <a:lnTo>
                    <a:pt x="808332" y="497595"/>
                  </a:lnTo>
                  <a:lnTo>
                    <a:pt x="816394" y="451973"/>
                  </a:lnTo>
                  <a:lnTo>
                    <a:pt x="819150" y="404749"/>
                  </a:lnTo>
                  <a:lnTo>
                    <a:pt x="816394" y="357549"/>
                  </a:lnTo>
                  <a:lnTo>
                    <a:pt x="808332" y="311949"/>
                  </a:lnTo>
                  <a:lnTo>
                    <a:pt x="795270" y="268250"/>
                  </a:lnTo>
                  <a:lnTo>
                    <a:pt x="777517" y="226757"/>
                  </a:lnTo>
                  <a:lnTo>
                    <a:pt x="755380" y="187775"/>
                  </a:lnTo>
                  <a:lnTo>
                    <a:pt x="729166" y="151606"/>
                  </a:lnTo>
                  <a:lnTo>
                    <a:pt x="699182" y="118554"/>
                  </a:lnTo>
                  <a:lnTo>
                    <a:pt x="665736" y="88924"/>
                  </a:lnTo>
                  <a:lnTo>
                    <a:pt x="629136" y="63018"/>
                  </a:lnTo>
                  <a:lnTo>
                    <a:pt x="589689" y="41142"/>
                  </a:lnTo>
                  <a:lnTo>
                    <a:pt x="547701" y="23598"/>
                  </a:lnTo>
                  <a:lnTo>
                    <a:pt x="503482" y="10690"/>
                  </a:lnTo>
                  <a:lnTo>
                    <a:pt x="457337" y="2723"/>
                  </a:lnTo>
                  <a:lnTo>
                    <a:pt x="4095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6925" y="2828925"/>
              <a:ext cx="819150" cy="809625"/>
            </a:xfrm>
            <a:custGeom>
              <a:avLst/>
              <a:gdLst/>
              <a:ahLst/>
              <a:cxnLst/>
              <a:rect l="l" t="t" r="r" b="b"/>
              <a:pathLst>
                <a:path w="819150" h="809625">
                  <a:moveTo>
                    <a:pt x="0" y="404749"/>
                  </a:moveTo>
                  <a:lnTo>
                    <a:pt x="2755" y="357549"/>
                  </a:lnTo>
                  <a:lnTo>
                    <a:pt x="10817" y="311949"/>
                  </a:lnTo>
                  <a:lnTo>
                    <a:pt x="23879" y="268250"/>
                  </a:lnTo>
                  <a:lnTo>
                    <a:pt x="41632" y="226757"/>
                  </a:lnTo>
                  <a:lnTo>
                    <a:pt x="63769" y="187775"/>
                  </a:lnTo>
                  <a:lnTo>
                    <a:pt x="89983" y="151606"/>
                  </a:lnTo>
                  <a:lnTo>
                    <a:pt x="119967" y="118554"/>
                  </a:lnTo>
                  <a:lnTo>
                    <a:pt x="153413" y="88924"/>
                  </a:lnTo>
                  <a:lnTo>
                    <a:pt x="190013" y="63018"/>
                  </a:lnTo>
                  <a:lnTo>
                    <a:pt x="229460" y="41142"/>
                  </a:lnTo>
                  <a:lnTo>
                    <a:pt x="271448" y="23598"/>
                  </a:lnTo>
                  <a:lnTo>
                    <a:pt x="315667" y="10690"/>
                  </a:lnTo>
                  <a:lnTo>
                    <a:pt x="361812" y="2723"/>
                  </a:lnTo>
                  <a:lnTo>
                    <a:pt x="409575" y="0"/>
                  </a:lnTo>
                  <a:lnTo>
                    <a:pt x="457337" y="2723"/>
                  </a:lnTo>
                  <a:lnTo>
                    <a:pt x="503482" y="10690"/>
                  </a:lnTo>
                  <a:lnTo>
                    <a:pt x="547701" y="23598"/>
                  </a:lnTo>
                  <a:lnTo>
                    <a:pt x="589689" y="41142"/>
                  </a:lnTo>
                  <a:lnTo>
                    <a:pt x="629136" y="63018"/>
                  </a:lnTo>
                  <a:lnTo>
                    <a:pt x="665736" y="88924"/>
                  </a:lnTo>
                  <a:lnTo>
                    <a:pt x="699182" y="118554"/>
                  </a:lnTo>
                  <a:lnTo>
                    <a:pt x="729166" y="151606"/>
                  </a:lnTo>
                  <a:lnTo>
                    <a:pt x="755380" y="187775"/>
                  </a:lnTo>
                  <a:lnTo>
                    <a:pt x="777517" y="226757"/>
                  </a:lnTo>
                  <a:lnTo>
                    <a:pt x="795270" y="268250"/>
                  </a:lnTo>
                  <a:lnTo>
                    <a:pt x="808332" y="311949"/>
                  </a:lnTo>
                  <a:lnTo>
                    <a:pt x="816394" y="357549"/>
                  </a:lnTo>
                  <a:lnTo>
                    <a:pt x="819150" y="404749"/>
                  </a:lnTo>
                  <a:lnTo>
                    <a:pt x="816394" y="451973"/>
                  </a:lnTo>
                  <a:lnTo>
                    <a:pt x="808332" y="497595"/>
                  </a:lnTo>
                  <a:lnTo>
                    <a:pt x="795270" y="541312"/>
                  </a:lnTo>
                  <a:lnTo>
                    <a:pt x="777517" y="582820"/>
                  </a:lnTo>
                  <a:lnTo>
                    <a:pt x="755380" y="621816"/>
                  </a:lnTo>
                  <a:lnTo>
                    <a:pt x="729166" y="657995"/>
                  </a:lnTo>
                  <a:lnTo>
                    <a:pt x="699182" y="691054"/>
                  </a:lnTo>
                  <a:lnTo>
                    <a:pt x="665736" y="720690"/>
                  </a:lnTo>
                  <a:lnTo>
                    <a:pt x="629136" y="746600"/>
                  </a:lnTo>
                  <a:lnTo>
                    <a:pt x="589689" y="768479"/>
                  </a:lnTo>
                  <a:lnTo>
                    <a:pt x="547701" y="786025"/>
                  </a:lnTo>
                  <a:lnTo>
                    <a:pt x="503482" y="798934"/>
                  </a:lnTo>
                  <a:lnTo>
                    <a:pt x="457337" y="806901"/>
                  </a:lnTo>
                  <a:lnTo>
                    <a:pt x="409575" y="809625"/>
                  </a:lnTo>
                  <a:lnTo>
                    <a:pt x="361812" y="806901"/>
                  </a:lnTo>
                  <a:lnTo>
                    <a:pt x="315667" y="798934"/>
                  </a:lnTo>
                  <a:lnTo>
                    <a:pt x="271448" y="786025"/>
                  </a:lnTo>
                  <a:lnTo>
                    <a:pt x="229460" y="768479"/>
                  </a:lnTo>
                  <a:lnTo>
                    <a:pt x="190013" y="746600"/>
                  </a:lnTo>
                  <a:lnTo>
                    <a:pt x="153413" y="720690"/>
                  </a:lnTo>
                  <a:lnTo>
                    <a:pt x="119967" y="691054"/>
                  </a:lnTo>
                  <a:lnTo>
                    <a:pt x="89983" y="657995"/>
                  </a:lnTo>
                  <a:lnTo>
                    <a:pt x="63769" y="621816"/>
                  </a:lnTo>
                  <a:lnTo>
                    <a:pt x="41632" y="582820"/>
                  </a:lnTo>
                  <a:lnTo>
                    <a:pt x="23879" y="541312"/>
                  </a:lnTo>
                  <a:lnTo>
                    <a:pt x="10817" y="497595"/>
                  </a:lnTo>
                  <a:lnTo>
                    <a:pt x="2755" y="451973"/>
                  </a:lnTo>
                  <a:lnTo>
                    <a:pt x="0" y="404749"/>
                  </a:lnTo>
                  <a:close/>
                </a:path>
              </a:pathLst>
            </a:custGeom>
            <a:grpFill/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46579" y="2963862"/>
            <a:ext cx="25336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10" dirty="0"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90750" y="3943350"/>
            <a:ext cx="666750" cy="666750"/>
            <a:chOff x="2190750" y="3943350"/>
            <a:chExt cx="666750" cy="666750"/>
          </a:xfrm>
          <a:solidFill>
            <a:srgbClr val="952885"/>
          </a:solidFill>
        </p:grpSpPr>
        <p:sp>
          <p:nvSpPr>
            <p:cNvPr id="12" name="object 12"/>
            <p:cNvSpPr/>
            <p:nvPr/>
          </p:nvSpPr>
          <p:spPr>
            <a:xfrm>
              <a:off x="2228850" y="3981450"/>
              <a:ext cx="590550" cy="590550"/>
            </a:xfrm>
            <a:custGeom>
              <a:avLst/>
              <a:gdLst/>
              <a:ahLst/>
              <a:cxnLst/>
              <a:rect l="l" t="t" r="r" b="b"/>
              <a:pathLst>
                <a:path w="590550" h="590550">
                  <a:moveTo>
                    <a:pt x="295275" y="0"/>
                  </a:moveTo>
                  <a:lnTo>
                    <a:pt x="247381" y="3864"/>
                  </a:lnTo>
                  <a:lnTo>
                    <a:pt x="201948" y="15054"/>
                  </a:lnTo>
                  <a:lnTo>
                    <a:pt x="159582" y="32959"/>
                  </a:lnTo>
                  <a:lnTo>
                    <a:pt x="120892" y="56973"/>
                  </a:lnTo>
                  <a:lnTo>
                    <a:pt x="86486" y="86487"/>
                  </a:lnTo>
                  <a:lnTo>
                    <a:pt x="56973" y="120892"/>
                  </a:lnTo>
                  <a:lnTo>
                    <a:pt x="32959" y="159582"/>
                  </a:lnTo>
                  <a:lnTo>
                    <a:pt x="15054" y="201948"/>
                  </a:lnTo>
                  <a:lnTo>
                    <a:pt x="3864" y="247381"/>
                  </a:lnTo>
                  <a:lnTo>
                    <a:pt x="0" y="295275"/>
                  </a:lnTo>
                  <a:lnTo>
                    <a:pt x="3864" y="343168"/>
                  </a:lnTo>
                  <a:lnTo>
                    <a:pt x="15054" y="388601"/>
                  </a:lnTo>
                  <a:lnTo>
                    <a:pt x="32959" y="430967"/>
                  </a:lnTo>
                  <a:lnTo>
                    <a:pt x="56973" y="469657"/>
                  </a:lnTo>
                  <a:lnTo>
                    <a:pt x="86487" y="504063"/>
                  </a:lnTo>
                  <a:lnTo>
                    <a:pt x="120892" y="533576"/>
                  </a:lnTo>
                  <a:lnTo>
                    <a:pt x="159582" y="557590"/>
                  </a:lnTo>
                  <a:lnTo>
                    <a:pt x="201948" y="575495"/>
                  </a:lnTo>
                  <a:lnTo>
                    <a:pt x="247381" y="586685"/>
                  </a:lnTo>
                  <a:lnTo>
                    <a:pt x="295275" y="590550"/>
                  </a:lnTo>
                  <a:lnTo>
                    <a:pt x="343168" y="586685"/>
                  </a:lnTo>
                  <a:lnTo>
                    <a:pt x="388601" y="575495"/>
                  </a:lnTo>
                  <a:lnTo>
                    <a:pt x="430967" y="557590"/>
                  </a:lnTo>
                  <a:lnTo>
                    <a:pt x="469657" y="533576"/>
                  </a:lnTo>
                  <a:lnTo>
                    <a:pt x="504063" y="504063"/>
                  </a:lnTo>
                  <a:lnTo>
                    <a:pt x="533576" y="469657"/>
                  </a:lnTo>
                  <a:lnTo>
                    <a:pt x="557590" y="430967"/>
                  </a:lnTo>
                  <a:lnTo>
                    <a:pt x="575495" y="388601"/>
                  </a:lnTo>
                  <a:lnTo>
                    <a:pt x="586685" y="343168"/>
                  </a:lnTo>
                  <a:lnTo>
                    <a:pt x="590550" y="295275"/>
                  </a:lnTo>
                  <a:lnTo>
                    <a:pt x="586685" y="247381"/>
                  </a:lnTo>
                  <a:lnTo>
                    <a:pt x="575495" y="201948"/>
                  </a:lnTo>
                  <a:lnTo>
                    <a:pt x="557590" y="159582"/>
                  </a:lnTo>
                  <a:lnTo>
                    <a:pt x="533576" y="120892"/>
                  </a:lnTo>
                  <a:lnTo>
                    <a:pt x="504063" y="86486"/>
                  </a:lnTo>
                  <a:lnTo>
                    <a:pt x="469657" y="56973"/>
                  </a:lnTo>
                  <a:lnTo>
                    <a:pt x="430967" y="32959"/>
                  </a:lnTo>
                  <a:lnTo>
                    <a:pt x="388601" y="15054"/>
                  </a:lnTo>
                  <a:lnTo>
                    <a:pt x="343168" y="3864"/>
                  </a:lnTo>
                  <a:lnTo>
                    <a:pt x="2952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8850" y="3981450"/>
              <a:ext cx="590550" cy="590550"/>
            </a:xfrm>
            <a:custGeom>
              <a:avLst/>
              <a:gdLst/>
              <a:ahLst/>
              <a:cxnLst/>
              <a:rect l="l" t="t" r="r" b="b"/>
              <a:pathLst>
                <a:path w="590550" h="590550">
                  <a:moveTo>
                    <a:pt x="0" y="295275"/>
                  </a:moveTo>
                  <a:lnTo>
                    <a:pt x="3864" y="247381"/>
                  </a:lnTo>
                  <a:lnTo>
                    <a:pt x="15054" y="201948"/>
                  </a:lnTo>
                  <a:lnTo>
                    <a:pt x="32959" y="159582"/>
                  </a:lnTo>
                  <a:lnTo>
                    <a:pt x="56973" y="120892"/>
                  </a:lnTo>
                  <a:lnTo>
                    <a:pt x="86486" y="86487"/>
                  </a:lnTo>
                  <a:lnTo>
                    <a:pt x="120892" y="56973"/>
                  </a:lnTo>
                  <a:lnTo>
                    <a:pt x="159582" y="32959"/>
                  </a:lnTo>
                  <a:lnTo>
                    <a:pt x="201948" y="15054"/>
                  </a:lnTo>
                  <a:lnTo>
                    <a:pt x="247381" y="3864"/>
                  </a:lnTo>
                  <a:lnTo>
                    <a:pt x="295275" y="0"/>
                  </a:lnTo>
                  <a:lnTo>
                    <a:pt x="343168" y="3864"/>
                  </a:lnTo>
                  <a:lnTo>
                    <a:pt x="388601" y="15054"/>
                  </a:lnTo>
                  <a:lnTo>
                    <a:pt x="430967" y="32959"/>
                  </a:lnTo>
                  <a:lnTo>
                    <a:pt x="469657" y="56973"/>
                  </a:lnTo>
                  <a:lnTo>
                    <a:pt x="504063" y="86486"/>
                  </a:lnTo>
                  <a:lnTo>
                    <a:pt x="533576" y="120892"/>
                  </a:lnTo>
                  <a:lnTo>
                    <a:pt x="557590" y="159582"/>
                  </a:lnTo>
                  <a:lnTo>
                    <a:pt x="575495" y="201948"/>
                  </a:lnTo>
                  <a:lnTo>
                    <a:pt x="586685" y="247381"/>
                  </a:lnTo>
                  <a:lnTo>
                    <a:pt x="590550" y="295275"/>
                  </a:lnTo>
                  <a:lnTo>
                    <a:pt x="586685" y="343168"/>
                  </a:lnTo>
                  <a:lnTo>
                    <a:pt x="575495" y="388601"/>
                  </a:lnTo>
                  <a:lnTo>
                    <a:pt x="557590" y="430967"/>
                  </a:lnTo>
                  <a:lnTo>
                    <a:pt x="533576" y="469657"/>
                  </a:lnTo>
                  <a:lnTo>
                    <a:pt x="504063" y="504063"/>
                  </a:lnTo>
                  <a:lnTo>
                    <a:pt x="469657" y="533576"/>
                  </a:lnTo>
                  <a:lnTo>
                    <a:pt x="430967" y="557590"/>
                  </a:lnTo>
                  <a:lnTo>
                    <a:pt x="388601" y="575495"/>
                  </a:lnTo>
                  <a:lnTo>
                    <a:pt x="343168" y="586685"/>
                  </a:lnTo>
                  <a:lnTo>
                    <a:pt x="295275" y="590550"/>
                  </a:lnTo>
                  <a:lnTo>
                    <a:pt x="247381" y="586685"/>
                  </a:lnTo>
                  <a:lnTo>
                    <a:pt x="201948" y="575495"/>
                  </a:lnTo>
                  <a:lnTo>
                    <a:pt x="159582" y="557590"/>
                  </a:lnTo>
                  <a:lnTo>
                    <a:pt x="120892" y="533576"/>
                  </a:lnTo>
                  <a:lnTo>
                    <a:pt x="86487" y="504063"/>
                  </a:lnTo>
                  <a:lnTo>
                    <a:pt x="56973" y="469657"/>
                  </a:lnTo>
                  <a:lnTo>
                    <a:pt x="32959" y="430967"/>
                  </a:lnTo>
                  <a:lnTo>
                    <a:pt x="15054" y="388601"/>
                  </a:lnTo>
                  <a:lnTo>
                    <a:pt x="3864" y="343168"/>
                  </a:lnTo>
                  <a:lnTo>
                    <a:pt x="0" y="295275"/>
                  </a:lnTo>
                  <a:close/>
                </a:path>
              </a:pathLst>
            </a:custGeom>
            <a:grpFill/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25700" y="4079494"/>
            <a:ext cx="1955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06141" y="4341605"/>
            <a:ext cx="8328660" cy="1205458"/>
          </a:xfrm>
          <a:custGeom>
            <a:avLst/>
            <a:gdLst/>
            <a:ahLst/>
            <a:cxnLst/>
            <a:rect l="l" t="t" r="r" b="b"/>
            <a:pathLst>
              <a:path w="9134475" h="704850">
                <a:moveTo>
                  <a:pt x="9134475" y="0"/>
                </a:moveTo>
                <a:lnTo>
                  <a:pt x="0" y="0"/>
                </a:lnTo>
                <a:lnTo>
                  <a:pt x="0" y="704850"/>
                </a:lnTo>
                <a:lnTo>
                  <a:pt x="9134475" y="704850"/>
                </a:lnTo>
                <a:lnTo>
                  <a:pt x="9134475" y="0"/>
                </a:lnTo>
                <a:close/>
              </a:path>
            </a:pathLst>
          </a:custGeom>
          <a:noFill/>
          <a:ln w="44450">
            <a:solidFill>
              <a:srgbClr val="952885"/>
            </a:solidFill>
          </a:ln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 to solve specific marketing problems of pharmaceutical companies and pharmacy networks in the digital </a:t>
            </a:r>
            <a:r>
              <a:rPr lang="en-US" sz="2400" b="1" spc="5" dirty="0">
                <a:latin typeface="Arial"/>
                <a:cs typeface="Arial"/>
              </a:rPr>
              <a:t>environment</a:t>
            </a:r>
          </a:p>
          <a:p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695574" y="322194"/>
            <a:ext cx="8886825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800" spc="20" dirty="0">
                <a:solidFill>
                  <a:srgbClr val="952885"/>
                </a:solidFill>
              </a:rPr>
              <a:t>In this educational component you will</a:t>
            </a:r>
            <a:r>
              <a:rPr sz="2800" dirty="0">
                <a:solidFill>
                  <a:srgbClr val="952885"/>
                </a:solidFill>
              </a:rPr>
              <a:t>…</a:t>
            </a:r>
          </a:p>
        </p:txBody>
      </p:sp>
      <p:sp>
        <p:nvSpPr>
          <p:cNvPr id="22" name="object 22"/>
          <p:cNvSpPr/>
          <p:nvPr/>
        </p:nvSpPr>
        <p:spPr>
          <a:xfrm>
            <a:off x="3406139" y="2526100"/>
            <a:ext cx="8328661" cy="1205458"/>
          </a:xfrm>
          <a:custGeom>
            <a:avLst/>
            <a:gdLst/>
            <a:ahLst/>
            <a:cxnLst/>
            <a:rect l="l" t="t" r="r" b="b"/>
            <a:pathLst>
              <a:path w="9134475" h="866775">
                <a:moveTo>
                  <a:pt x="9134475" y="0"/>
                </a:moveTo>
                <a:lnTo>
                  <a:pt x="0" y="0"/>
                </a:lnTo>
                <a:lnTo>
                  <a:pt x="0" y="866775"/>
                </a:lnTo>
                <a:lnTo>
                  <a:pt x="9134475" y="866775"/>
                </a:lnTo>
                <a:lnTo>
                  <a:pt x="9134475" y="0"/>
                </a:lnTo>
                <a:close/>
              </a:path>
            </a:pathLst>
          </a:custGeom>
          <a:noFill/>
          <a:ln w="44450">
            <a:solidFill>
              <a:srgbClr val="952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05200" y="2532512"/>
            <a:ext cx="8229600" cy="119263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 the knowledge, skills and competencies needed to organize effective activities to promote companies and products through digital channels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07083" y="1310937"/>
            <a:ext cx="8427717" cy="923309"/>
          </a:xfrm>
          <a:custGeom>
            <a:avLst/>
            <a:gdLst/>
            <a:ahLst/>
            <a:cxnLst/>
            <a:rect l="l" t="t" r="r" b="b"/>
            <a:pathLst>
              <a:path w="9134475" h="1485900">
                <a:moveTo>
                  <a:pt x="9134475" y="0"/>
                </a:moveTo>
                <a:lnTo>
                  <a:pt x="0" y="0"/>
                </a:lnTo>
                <a:lnTo>
                  <a:pt x="0" y="1485900"/>
                </a:lnTo>
                <a:lnTo>
                  <a:pt x="9134475" y="1485900"/>
                </a:lnTo>
                <a:lnTo>
                  <a:pt x="9134475" y="0"/>
                </a:lnTo>
                <a:close/>
              </a:path>
            </a:pathLst>
          </a:custGeom>
          <a:noFill/>
          <a:ln w="44450">
            <a:solidFill>
              <a:srgbClr val="952885"/>
            </a:solidFill>
          </a:ln>
        </p:spPr>
        <p:txBody>
          <a:bodyPr wrap="square" lIns="0" tIns="0" rIns="0" bIns="0" rtlCol="0"/>
          <a:lstStyle/>
          <a:p>
            <a:endParaRPr lang="uk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Explore theoretical and practical issues of digital marketing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239F4797-64E9-4739-BC8E-137C8E78F0DF}"/>
              </a:ext>
            </a:extLst>
          </p:cNvPr>
          <p:cNvSpPr/>
          <p:nvPr/>
        </p:nvSpPr>
        <p:spPr>
          <a:xfrm>
            <a:off x="11177728" y="0"/>
            <a:ext cx="252271" cy="1490662"/>
          </a:xfrm>
          <a:custGeom>
            <a:avLst/>
            <a:gdLst/>
            <a:ahLst/>
            <a:cxnLst/>
            <a:rect l="l" t="t" r="r" b="b"/>
            <a:pathLst>
              <a:path w="171450" h="1876425">
                <a:moveTo>
                  <a:pt x="0" y="1876425"/>
                </a:moveTo>
                <a:lnTo>
                  <a:pt x="171450" y="1876425"/>
                </a:lnTo>
                <a:lnTo>
                  <a:pt x="17145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5562600" y="609600"/>
            <a:ext cx="6231635" cy="2125582"/>
          </a:xfrm>
          <a:prstGeom prst="rect">
            <a:avLst/>
          </a:prstGeom>
          <a:ln w="57150">
            <a:solidFill>
              <a:srgbClr val="952885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395"/>
              </a:spcBef>
            </a:pPr>
            <a:r>
              <a:rPr lang="en-US" sz="2400" b="1" spc="10" dirty="0">
                <a:solidFill>
                  <a:srgbClr val="952885"/>
                </a:solidFill>
                <a:latin typeface="Arial"/>
                <a:cs typeface="Arial"/>
              </a:rPr>
              <a:t>YOU WILL LEARN ABOUT</a:t>
            </a:r>
            <a:r>
              <a:rPr sz="2400" b="1" spc="-5" dirty="0">
                <a:solidFill>
                  <a:srgbClr val="952885"/>
                </a:solidFill>
                <a:latin typeface="Arial"/>
                <a:cs typeface="Arial"/>
              </a:rPr>
              <a:t>:</a:t>
            </a:r>
            <a:endParaRPr sz="2400" dirty="0">
              <a:solidFill>
                <a:srgbClr val="952885"/>
              </a:solidFill>
              <a:latin typeface="Arial"/>
              <a:cs typeface="Arial"/>
            </a:endParaRPr>
          </a:p>
          <a:p>
            <a:pPr marL="273050" indent="-181610">
              <a:lnSpc>
                <a:spcPts val="2755"/>
              </a:lnSpc>
              <a:spcBef>
                <a:spcPts val="725"/>
              </a:spcBef>
              <a:buSzPct val="83333"/>
              <a:buFont typeface="Wingdings"/>
              <a:buChar char=""/>
              <a:tabLst>
                <a:tab pos="273685" algn="l"/>
              </a:tabLst>
            </a:pPr>
            <a:r>
              <a:rPr lang="en-US" sz="2400" b="1" spc="-15" dirty="0">
                <a:latin typeface="Arial"/>
                <a:cs typeface="Arial"/>
              </a:rPr>
              <a:t>Features of consumer behavior when searching and buying on the Internet</a:t>
            </a:r>
          </a:p>
          <a:p>
            <a:pPr marL="273050" indent="-181610">
              <a:lnSpc>
                <a:spcPts val="2755"/>
              </a:lnSpc>
              <a:spcBef>
                <a:spcPts val="725"/>
              </a:spcBef>
              <a:buSzPct val="83333"/>
              <a:buFont typeface="Wingdings"/>
              <a:buChar char=""/>
              <a:tabLst>
                <a:tab pos="273685" algn="l"/>
              </a:tabLst>
            </a:pPr>
            <a:r>
              <a:rPr lang="en-US" sz="2400" b="1" spc="-15" dirty="0">
                <a:latin typeface="Arial"/>
                <a:cs typeface="Arial"/>
              </a:rPr>
              <a:t>Directions and tools of digital marketing</a:t>
            </a:r>
          </a:p>
          <a:p>
            <a:pPr marL="273050" indent="-181610">
              <a:lnSpc>
                <a:spcPts val="2755"/>
              </a:lnSpc>
              <a:spcBef>
                <a:spcPts val="725"/>
              </a:spcBef>
              <a:buSzPct val="83333"/>
              <a:buFont typeface="Wingdings"/>
              <a:buChar char=""/>
              <a:tabLst>
                <a:tab pos="273685" algn="l"/>
              </a:tabLst>
            </a:pPr>
            <a:r>
              <a:rPr lang="en-US" sz="2400" b="1" spc="-15" dirty="0">
                <a:latin typeface="Arial"/>
                <a:cs typeface="Arial"/>
              </a:rPr>
              <a:t>Trends in digital marketing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074" name="Picture 2" descr="рука с помощью ноутбука и нажмите экран для поиска просмотров в интернете в интернете. - seo стоковые фото и изображения">
            <a:extLst>
              <a:ext uri="{FF2B5EF4-FFF2-40B4-BE49-F238E27FC236}">
                <a16:creationId xmlns:a16="http://schemas.microsoft.com/office/drawing/2014/main" id="{3268194D-4FF3-46F1-9DB6-8BC4B1A1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4662"/>
            <a:ext cx="43053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o аналитики оптимизации рабочей панели приборной панели синий плоский дизайн. - digital marketing stock illustrations">
            <a:extLst>
              <a:ext uri="{FF2B5EF4-FFF2-40B4-BE49-F238E27FC236}">
                <a16:creationId xmlns:a16="http://schemas.microsoft.com/office/drawing/2014/main" id="{DA836E88-190C-4FCB-8A40-F919BFDD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6" y="4038600"/>
            <a:ext cx="4404867" cy="26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енеджер по цифровому маркетингу, работающий в социальной сети, интернет-сайте, мобильной и электронной рекламе коммуникационной кампании - digital marketing стоковые фото и изображения">
            <a:extLst>
              <a:ext uri="{FF2B5EF4-FFF2-40B4-BE49-F238E27FC236}">
                <a16:creationId xmlns:a16="http://schemas.microsoft.com/office/drawing/2014/main" id="{67EDB32B-041F-44F8-B32D-4DF09785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79" y="3983966"/>
            <a:ext cx="4052445" cy="27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748E709C-BA5E-468E-A133-C65A9E5D5CF9}"/>
              </a:ext>
            </a:extLst>
          </p:cNvPr>
          <p:cNvSpPr/>
          <p:nvPr/>
        </p:nvSpPr>
        <p:spPr>
          <a:xfrm>
            <a:off x="11277600" y="0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171450" h="1876425">
                <a:moveTo>
                  <a:pt x="0" y="1876425"/>
                </a:moveTo>
                <a:lnTo>
                  <a:pt x="171450" y="1876425"/>
                </a:lnTo>
                <a:lnTo>
                  <a:pt x="17145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3808" y="1723956"/>
            <a:ext cx="8382634" cy="2086610"/>
            <a:chOff x="3333808" y="1723956"/>
            <a:chExt cx="8382634" cy="2086610"/>
          </a:xfrm>
        </p:grpSpPr>
        <p:sp>
          <p:nvSpPr>
            <p:cNvPr id="3" name="object 3"/>
            <p:cNvSpPr/>
            <p:nvPr/>
          </p:nvSpPr>
          <p:spPr>
            <a:xfrm>
              <a:off x="3338576" y="1728723"/>
              <a:ext cx="8372475" cy="2076450"/>
            </a:xfrm>
            <a:custGeom>
              <a:avLst/>
              <a:gdLst/>
              <a:ahLst/>
              <a:cxnLst/>
              <a:rect l="l" t="t" r="r" b="b"/>
              <a:pathLst>
                <a:path w="8372475" h="2076450">
                  <a:moveTo>
                    <a:pt x="8372475" y="0"/>
                  </a:moveTo>
                  <a:lnTo>
                    <a:pt x="0" y="0"/>
                  </a:lnTo>
                  <a:lnTo>
                    <a:pt x="0" y="147701"/>
                  </a:lnTo>
                  <a:lnTo>
                    <a:pt x="0" y="2076450"/>
                  </a:lnTo>
                  <a:lnTo>
                    <a:pt x="8372475" y="2076450"/>
                  </a:lnTo>
                  <a:lnTo>
                    <a:pt x="8372475" y="147701"/>
                  </a:lnTo>
                  <a:lnTo>
                    <a:pt x="8372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38576" y="1728724"/>
              <a:ext cx="8372475" cy="2076450"/>
            </a:xfrm>
            <a:custGeom>
              <a:avLst/>
              <a:gdLst/>
              <a:ahLst/>
              <a:cxnLst/>
              <a:rect l="l" t="t" r="r" b="b"/>
              <a:pathLst>
                <a:path w="8372475" h="2076450">
                  <a:moveTo>
                    <a:pt x="0" y="2076450"/>
                  </a:moveTo>
                  <a:lnTo>
                    <a:pt x="8372475" y="2076450"/>
                  </a:lnTo>
                  <a:lnTo>
                    <a:pt x="8372475" y="0"/>
                  </a:lnTo>
                  <a:lnTo>
                    <a:pt x="0" y="0"/>
                  </a:lnTo>
                  <a:lnTo>
                    <a:pt x="0" y="2076450"/>
                  </a:lnTo>
                  <a:close/>
                </a:path>
              </a:pathLst>
            </a:custGeom>
            <a:ln w="953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13080" y="277937"/>
            <a:ext cx="2719450" cy="2391039"/>
          </a:xfrm>
          <a:custGeom>
            <a:avLst/>
            <a:gdLst/>
            <a:ahLst/>
            <a:cxnLst/>
            <a:rect l="l" t="t" r="r" b="b"/>
            <a:pathLst>
              <a:path w="2667000" h="3800475">
                <a:moveTo>
                  <a:pt x="2667000" y="0"/>
                </a:moveTo>
                <a:lnTo>
                  <a:pt x="0" y="0"/>
                </a:lnTo>
                <a:lnTo>
                  <a:pt x="0" y="3800475"/>
                </a:lnTo>
                <a:lnTo>
                  <a:pt x="2667000" y="3800475"/>
                </a:lnTo>
                <a:lnTo>
                  <a:pt x="2667000" y="0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7729" y="0"/>
            <a:ext cx="213478" cy="1905000"/>
          </a:xfrm>
          <a:custGeom>
            <a:avLst/>
            <a:gdLst/>
            <a:ahLst/>
            <a:cxnLst/>
            <a:rect l="l" t="t" r="r" b="b"/>
            <a:pathLst>
              <a:path w="171450" h="1876425">
                <a:moveTo>
                  <a:pt x="0" y="1876425"/>
                </a:moveTo>
                <a:lnTo>
                  <a:pt x="171450" y="1876425"/>
                </a:lnTo>
                <a:lnTo>
                  <a:pt x="17145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57600" y="686180"/>
            <a:ext cx="6400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10" dirty="0">
                <a:solidFill>
                  <a:srgbClr val="952885"/>
                </a:solidFill>
              </a:rPr>
              <a:t>You will be aware of:</a:t>
            </a:r>
            <a:endParaRPr sz="3600" dirty="0">
              <a:solidFill>
                <a:srgbClr val="952885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6125" y="1724025"/>
            <a:ext cx="8372475" cy="2391039"/>
          </a:xfrm>
          <a:prstGeom prst="rect">
            <a:avLst/>
          </a:prstGeom>
          <a:ln w="57150">
            <a:solidFill>
              <a:srgbClr val="952885"/>
            </a:solidFill>
          </a:ln>
        </p:spPr>
        <p:txBody>
          <a:bodyPr vert="horz" wrap="square" lIns="0" tIns="208915" rIns="0" bIns="0" rtlCol="0">
            <a:spAutoFit/>
          </a:bodyPr>
          <a:lstStyle/>
          <a:p>
            <a:pPr marL="434975" marR="69850" indent="-343535">
              <a:lnSpc>
                <a:spcPts val="2250"/>
              </a:lnSpc>
              <a:spcBef>
                <a:spcPts val="1645"/>
              </a:spcBef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lang="en-US" sz="2000" b="1" dirty="0">
                <a:latin typeface="Arial"/>
                <a:cs typeface="Arial"/>
              </a:rPr>
              <a:t>Cases of pharmaceutical companies on the use of social networks and influence marketing  with the involvement of bloggers</a:t>
            </a:r>
          </a:p>
          <a:p>
            <a:pPr marL="434975" marR="69850" indent="-343535">
              <a:lnSpc>
                <a:spcPts val="2250"/>
              </a:lnSpc>
              <a:spcBef>
                <a:spcPts val="1645"/>
              </a:spcBef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lang="en-US" sz="2000" b="1" dirty="0">
                <a:latin typeface="Arial"/>
                <a:cs typeface="Arial"/>
              </a:rPr>
              <a:t>Cases of pharmacy networks on the use of digital channels for the promotion of pharmacy products</a:t>
            </a:r>
            <a:endParaRPr lang="uk-UA" sz="2000" b="1" dirty="0">
              <a:latin typeface="Arial"/>
              <a:cs typeface="Arial"/>
            </a:endParaRPr>
          </a:p>
          <a:p>
            <a:pPr marL="91440" marR="69850">
              <a:lnSpc>
                <a:spcPts val="2250"/>
              </a:lnSpc>
              <a:spcBef>
                <a:spcPts val="1645"/>
              </a:spcBef>
              <a:tabLst>
                <a:tab pos="434340" algn="l"/>
                <a:tab pos="434975" algn="l"/>
              </a:tabLst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3047" y="6422072"/>
            <a:ext cx="253555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>
                <a:solidFill>
                  <a:srgbClr val="952885"/>
                </a:solidFill>
                <a:latin typeface="Arial"/>
                <a:cs typeface="Arial"/>
              </a:rPr>
              <a:t>Social media</a:t>
            </a:r>
            <a:endParaRPr dirty="0">
              <a:solidFill>
                <a:srgbClr val="952885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2796" y="6364327"/>
            <a:ext cx="18065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0" dirty="0">
                <a:solidFill>
                  <a:srgbClr val="952885"/>
                </a:solidFill>
                <a:latin typeface="Arial"/>
                <a:cs typeface="Arial"/>
              </a:rPr>
              <a:t>Chat bots</a:t>
            </a:r>
            <a:endParaRPr sz="1800" dirty="0">
              <a:solidFill>
                <a:srgbClr val="952885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1836" y="6305623"/>
            <a:ext cx="2599690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b="1" spc="15" dirty="0">
                <a:solidFill>
                  <a:srgbClr val="952885"/>
                </a:solidFill>
                <a:latin typeface="Arial"/>
                <a:cs typeface="Arial"/>
              </a:rPr>
              <a:t>Е</a:t>
            </a:r>
            <a:r>
              <a:rPr lang="en-US" b="1" spc="15" dirty="0">
                <a:solidFill>
                  <a:srgbClr val="952885"/>
                </a:solidFill>
                <a:latin typeface="Arial"/>
                <a:cs typeface="Arial"/>
              </a:rPr>
              <a:t>-mail marketing</a:t>
            </a:r>
            <a:endParaRPr dirty="0">
              <a:solidFill>
                <a:srgbClr val="952885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240" y="2810192"/>
            <a:ext cx="2334895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98450" marR="5080" indent="-286385">
              <a:lnSpc>
                <a:spcPts val="2030"/>
              </a:lnSpc>
              <a:spcBef>
                <a:spcPts val="200"/>
              </a:spcBef>
            </a:pPr>
            <a:r>
              <a:rPr lang="en-US" b="1" spc="5" dirty="0">
                <a:solidFill>
                  <a:srgbClr val="952885"/>
                </a:solidFill>
                <a:latin typeface="Arial"/>
                <a:cs typeface="Arial"/>
              </a:rPr>
              <a:t>Influence marketing</a:t>
            </a:r>
            <a:endParaRPr dirty="0">
              <a:solidFill>
                <a:srgbClr val="952885"/>
              </a:solidFill>
              <a:latin typeface="Arial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55F20F-0735-403C-99FE-D61BEFBD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01553"/>
            <a:ext cx="3009207" cy="18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atbot ai и концепция обслуживания клиентов. молодой человек разговаривает с чат-ботом на большом экране смартфона. чат бот виртуальный помощн - чат боты stock illustrations">
            <a:extLst>
              <a:ext uri="{FF2B5EF4-FFF2-40B4-BE49-F238E27FC236}">
                <a16:creationId xmlns:a16="http://schemas.microsoft.com/office/drawing/2014/main" id="{59D7286C-5A54-45CA-9736-8CBDB81C0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99" y="4268867"/>
            <a:ext cx="3058002" cy="203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циальные медиа вывески всплывающее - социальные сети stock illustrations">
            <a:extLst>
              <a:ext uri="{FF2B5EF4-FFF2-40B4-BE49-F238E27FC236}">
                <a16:creationId xmlns:a16="http://schemas.microsoft.com/office/drawing/2014/main" id="{12A72D0A-4BC8-4CEB-8EC8-9FAB7945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51379"/>
            <a:ext cx="3058002" cy="20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убедитесь в том, чтобы дать моему видео пальцы вверх - influencer marketing стоковые фото и изображения">
            <a:extLst>
              <a:ext uri="{FF2B5EF4-FFF2-40B4-BE49-F238E27FC236}">
                <a16:creationId xmlns:a16="http://schemas.microsoft.com/office/drawing/2014/main" id="{11E157E7-41B3-4413-9A6F-3CEF1F57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0" y="560218"/>
            <a:ext cx="2687562" cy="17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3808" y="1723956"/>
            <a:ext cx="8382634" cy="2086610"/>
            <a:chOff x="3333808" y="1723956"/>
            <a:chExt cx="8382634" cy="2086610"/>
          </a:xfrm>
        </p:grpSpPr>
        <p:sp>
          <p:nvSpPr>
            <p:cNvPr id="3" name="object 3"/>
            <p:cNvSpPr/>
            <p:nvPr/>
          </p:nvSpPr>
          <p:spPr>
            <a:xfrm>
              <a:off x="3338576" y="1728723"/>
              <a:ext cx="8372475" cy="2076450"/>
            </a:xfrm>
            <a:custGeom>
              <a:avLst/>
              <a:gdLst/>
              <a:ahLst/>
              <a:cxnLst/>
              <a:rect l="l" t="t" r="r" b="b"/>
              <a:pathLst>
                <a:path w="8372475" h="2076450">
                  <a:moveTo>
                    <a:pt x="8372475" y="0"/>
                  </a:moveTo>
                  <a:lnTo>
                    <a:pt x="0" y="0"/>
                  </a:lnTo>
                  <a:lnTo>
                    <a:pt x="0" y="147701"/>
                  </a:lnTo>
                  <a:lnTo>
                    <a:pt x="0" y="2076450"/>
                  </a:lnTo>
                  <a:lnTo>
                    <a:pt x="8372475" y="2076450"/>
                  </a:lnTo>
                  <a:lnTo>
                    <a:pt x="8372475" y="147701"/>
                  </a:lnTo>
                  <a:lnTo>
                    <a:pt x="8372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38576" y="1728724"/>
              <a:ext cx="8372475" cy="2076450"/>
            </a:xfrm>
            <a:custGeom>
              <a:avLst/>
              <a:gdLst/>
              <a:ahLst/>
              <a:cxnLst/>
              <a:rect l="l" t="t" r="r" b="b"/>
              <a:pathLst>
                <a:path w="8372475" h="2076450">
                  <a:moveTo>
                    <a:pt x="0" y="2076450"/>
                  </a:moveTo>
                  <a:lnTo>
                    <a:pt x="8372475" y="2076450"/>
                  </a:lnTo>
                  <a:lnTo>
                    <a:pt x="8372475" y="0"/>
                  </a:lnTo>
                  <a:lnTo>
                    <a:pt x="0" y="0"/>
                  </a:lnTo>
                  <a:lnTo>
                    <a:pt x="0" y="2076450"/>
                  </a:lnTo>
                  <a:close/>
                </a:path>
              </a:pathLst>
            </a:custGeom>
            <a:ln w="953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2112" y="182939"/>
            <a:ext cx="2667000" cy="3474662"/>
          </a:xfrm>
          <a:custGeom>
            <a:avLst/>
            <a:gdLst/>
            <a:ahLst/>
            <a:cxnLst/>
            <a:rect l="l" t="t" r="r" b="b"/>
            <a:pathLst>
              <a:path w="2667000" h="3800475">
                <a:moveTo>
                  <a:pt x="2667000" y="0"/>
                </a:moveTo>
                <a:lnTo>
                  <a:pt x="0" y="0"/>
                </a:lnTo>
                <a:lnTo>
                  <a:pt x="0" y="3800475"/>
                </a:lnTo>
                <a:lnTo>
                  <a:pt x="2667000" y="3800475"/>
                </a:lnTo>
                <a:lnTo>
                  <a:pt x="2667000" y="0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77575" y="0"/>
            <a:ext cx="171450" cy="1876425"/>
          </a:xfrm>
          <a:custGeom>
            <a:avLst/>
            <a:gdLst/>
            <a:ahLst/>
            <a:cxnLst/>
            <a:rect l="l" t="t" r="r" b="b"/>
            <a:pathLst>
              <a:path w="171450" h="1876425">
                <a:moveTo>
                  <a:pt x="0" y="1876425"/>
                </a:moveTo>
                <a:lnTo>
                  <a:pt x="171450" y="1876425"/>
                </a:lnTo>
                <a:lnTo>
                  <a:pt x="17145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952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00611" y="360197"/>
            <a:ext cx="445579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35" dirty="0">
                <a:solidFill>
                  <a:srgbClr val="952885"/>
                </a:solidFill>
              </a:rPr>
              <a:t>You will be able</a:t>
            </a:r>
            <a:r>
              <a:rPr sz="3600" spc="-80" dirty="0">
                <a:solidFill>
                  <a:srgbClr val="952885"/>
                </a:solidFill>
              </a:rPr>
              <a:t>:</a:t>
            </a:r>
            <a:endParaRPr sz="3600" dirty="0">
              <a:solidFill>
                <a:srgbClr val="952885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87098" y="1140862"/>
            <a:ext cx="8372475" cy="3252172"/>
          </a:xfrm>
          <a:prstGeom prst="rect">
            <a:avLst/>
          </a:prstGeom>
          <a:ln w="57150">
            <a:solidFill>
              <a:srgbClr val="952885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434975" marR="565785" indent="-343535">
              <a:lnSpc>
                <a:spcPct val="99600"/>
              </a:lnSpc>
              <a:spcBef>
                <a:spcPts val="640"/>
              </a:spcBef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lang="en-US" sz="2000" b="1" spc="5" dirty="0">
                <a:latin typeface="Arial"/>
                <a:cs typeface="Arial"/>
              </a:rPr>
              <a:t>To collect and analyze data to solve problems in the field of digital marketing</a:t>
            </a:r>
          </a:p>
          <a:p>
            <a:pPr marL="91440" marR="565785">
              <a:lnSpc>
                <a:spcPct val="99600"/>
              </a:lnSpc>
              <a:spcBef>
                <a:spcPts val="640"/>
              </a:spcBef>
              <a:tabLst>
                <a:tab pos="434340" algn="l"/>
                <a:tab pos="434975" algn="l"/>
              </a:tabLst>
            </a:pPr>
            <a:endParaRPr lang="uk-UA" sz="2000" b="1" spc="5" dirty="0">
              <a:latin typeface="Arial"/>
              <a:cs typeface="Arial"/>
            </a:endParaRPr>
          </a:p>
          <a:p>
            <a:pPr marL="434975" marR="565785" indent="-343535">
              <a:lnSpc>
                <a:spcPct val="99600"/>
              </a:lnSpc>
              <a:spcBef>
                <a:spcPts val="640"/>
              </a:spcBef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lang="en-US" sz="2000" b="1" spc="5" dirty="0">
                <a:latin typeface="Arial"/>
                <a:cs typeface="Arial"/>
              </a:rPr>
              <a:t>To form new competitive ideas on the strategy of promoting companies, goods and services in the digital environment</a:t>
            </a:r>
          </a:p>
          <a:p>
            <a:pPr marL="91440" marR="565785">
              <a:lnSpc>
                <a:spcPct val="99600"/>
              </a:lnSpc>
              <a:spcBef>
                <a:spcPts val="640"/>
              </a:spcBef>
              <a:tabLst>
                <a:tab pos="434340" algn="l"/>
                <a:tab pos="434975" algn="l"/>
              </a:tabLst>
            </a:pPr>
            <a:endParaRPr lang="en-US" sz="2000" b="1" spc="5" dirty="0">
              <a:latin typeface="Arial"/>
              <a:cs typeface="Arial"/>
            </a:endParaRPr>
          </a:p>
          <a:p>
            <a:pPr marL="434975" marR="565785" indent="-343535">
              <a:lnSpc>
                <a:spcPct val="99600"/>
              </a:lnSpc>
              <a:spcBef>
                <a:spcPts val="640"/>
              </a:spcBef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lang="en-US" sz="2000" b="1" spc="5" dirty="0">
                <a:latin typeface="Arial"/>
                <a:cs typeface="Arial"/>
              </a:rPr>
              <a:t>Evaluate the effectiveness and efficiency of advertising campaigns using digital marketing</a:t>
            </a:r>
          </a:p>
          <a:p>
            <a:pPr marL="91440" marR="565785">
              <a:lnSpc>
                <a:spcPct val="99600"/>
              </a:lnSpc>
              <a:spcBef>
                <a:spcPts val="640"/>
              </a:spcBef>
              <a:tabLst>
                <a:tab pos="434340" algn="l"/>
                <a:tab pos="434975" algn="l"/>
              </a:tabLst>
            </a:pPr>
            <a:endParaRPr sz="2100" dirty="0">
              <a:latin typeface="Arial"/>
              <a:cs typeface="Arial"/>
            </a:endParaRPr>
          </a:p>
        </p:txBody>
      </p:sp>
      <p:pic>
        <p:nvPicPr>
          <p:cNvPr id="6146" name="Picture 2" descr="бизнес-аналитик, анализа финансовых данных. - digital analitics stock illustrations">
            <a:extLst>
              <a:ext uri="{FF2B5EF4-FFF2-40B4-BE49-F238E27FC236}">
                <a16:creationId xmlns:a16="http://schemas.microsoft.com/office/drawing/2014/main" id="{4CFC7B5A-D690-4515-803F-0374B37E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2" y="532495"/>
            <a:ext cx="2667000" cy="239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рупным планом продавца сотрудника стороны с помощью пера стилуса, чтобы указывая на экране планшета, чтобы показать прибыль компании ежем - digital strategy стоковые фото и изображения">
            <a:extLst>
              <a:ext uri="{FF2B5EF4-FFF2-40B4-BE49-F238E27FC236}">
                <a16:creationId xmlns:a16="http://schemas.microsoft.com/office/drawing/2014/main" id="{8F3F0E4C-09F3-43EC-85DA-31C70528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52" y="4536159"/>
            <a:ext cx="4343400" cy="21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4" descr="H:\ДІДЖИТАЛ МАРКЕТИНГ\Безымянный.png">
            <a:extLst>
              <a:ext uri="{FF2B5EF4-FFF2-40B4-BE49-F238E27FC236}">
                <a16:creationId xmlns:a16="http://schemas.microsoft.com/office/drawing/2014/main" id="{BCFEBC0E-C7AE-4641-ACF4-A93231A8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38" y="4493342"/>
            <a:ext cx="3546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7532" y="1323975"/>
            <a:ext cx="8555081" cy="4544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7803" y="228600"/>
            <a:ext cx="7924800" cy="2190750"/>
          </a:xfrm>
          <a:custGeom>
            <a:avLst/>
            <a:gdLst/>
            <a:ahLst/>
            <a:cxnLst/>
            <a:rect l="l" t="t" r="r" b="b"/>
            <a:pathLst>
              <a:path w="6991350" h="2190750">
                <a:moveTo>
                  <a:pt x="6991350" y="0"/>
                </a:moveTo>
                <a:lnTo>
                  <a:pt x="0" y="0"/>
                </a:lnTo>
                <a:lnTo>
                  <a:pt x="0" y="2190750"/>
                </a:lnTo>
                <a:lnTo>
                  <a:pt x="6991350" y="2190750"/>
                </a:lnTo>
                <a:lnTo>
                  <a:pt x="6991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9000" y="967229"/>
            <a:ext cx="593534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" dirty="0">
                <a:solidFill>
                  <a:srgbClr val="952885"/>
                </a:solidFill>
              </a:rPr>
              <a:t>We are waiting for You and wish You success</a:t>
            </a:r>
            <a:r>
              <a:rPr lang="uk-UA" spc="-25" dirty="0">
                <a:solidFill>
                  <a:srgbClr val="952885"/>
                </a:solidFill>
              </a:rPr>
              <a:t>!</a:t>
            </a:r>
            <a:endParaRPr spc="-40" dirty="0">
              <a:solidFill>
                <a:srgbClr val="95288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B96975-3F40-1BDF-B055-A66459983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9" y="6010102"/>
            <a:ext cx="12071581" cy="8478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413</Words>
  <Application>Microsoft Office PowerPoint</Application>
  <PresentationFormat>Широкоэкранный</PresentationFormat>
  <Paragraphs>53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Wingdings</vt:lpstr>
      <vt:lpstr>Office Theme</vt:lpstr>
      <vt:lpstr>MINISTRY OF HEALTH OF UKRAINE   NATIONAL UNIVERSITY OF PHARMACY DEPARTMENT OF MANADEMENT, MARKETING AND QUALITY ASSURANCE IN PHARMACY</vt:lpstr>
      <vt:lpstr>Презентация PowerPoint</vt:lpstr>
      <vt:lpstr>Презентация PowerPoint</vt:lpstr>
      <vt:lpstr>Презентация PowerPoint</vt:lpstr>
      <vt:lpstr>In this educational component you will…</vt:lpstr>
      <vt:lpstr>Презентация PowerPoint</vt:lpstr>
      <vt:lpstr>You will be aware of:</vt:lpstr>
      <vt:lpstr>You will be able:</vt:lpstr>
      <vt:lpstr>We are waiting for You and wish You success!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Світлана Жадько</cp:lastModifiedBy>
  <cp:revision>10</cp:revision>
  <dcterms:created xsi:type="dcterms:W3CDTF">2022-04-25T12:30:17Z</dcterms:created>
  <dcterms:modified xsi:type="dcterms:W3CDTF">2024-09-01T18:33:56Z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2022-04-25T00:00:00Z</vt:filetime>
  </property>
</Properties>
</file>